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81" r:id="rId2"/>
    <p:sldId id="270" r:id="rId3"/>
    <p:sldId id="268" r:id="rId4"/>
    <p:sldId id="258" r:id="rId5"/>
    <p:sldId id="257" r:id="rId6"/>
    <p:sldId id="267" r:id="rId7"/>
    <p:sldId id="282" r:id="rId8"/>
    <p:sldId id="279" r:id="rId9"/>
    <p:sldId id="285" r:id="rId10"/>
    <p:sldId id="280" r:id="rId11"/>
    <p:sldId id="271" r:id="rId12"/>
    <p:sldId id="283" r:id="rId13"/>
    <p:sldId id="284" r:id="rId14"/>
    <p:sldId id="278" r:id="rId15"/>
    <p:sldId id="261" r:id="rId16"/>
    <p:sldId id="274" r:id="rId17"/>
    <p:sldId id="275" r:id="rId18"/>
    <p:sldId id="276" r:id="rId19"/>
    <p:sldId id="277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F"/>
    <a:srgbClr val="0000B4"/>
    <a:srgbClr val="0000B9"/>
    <a:srgbClr val="0000C0"/>
    <a:srgbClr val="0000A4"/>
    <a:srgbClr val="0000FF"/>
    <a:srgbClr val="2B13BD"/>
    <a:srgbClr val="1E1EB4"/>
    <a:srgbClr val="1A175F"/>
    <a:srgbClr val="170C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F30D3-A3FF-4945-913A-9F14795357F6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8FE72-51C3-4AC5-BFF2-1C854F5B2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FE72-51C3-4AC5-BFF2-1C854F5B2A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FE72-51C3-4AC5-BFF2-1C854F5B2A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CAE2298-C7F7-4646-A2BD-FD7323ECB55F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AC5EA3-9C90-4EF7-BD21-E06ABFDD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Cuts and You</a:t>
            </a:r>
            <a:br>
              <a:rPr lang="en-US" dirty="0" smtClean="0"/>
            </a:br>
            <a:r>
              <a:rPr lang="en-US" sz="2400" dirty="0" smtClean="0"/>
              <a:t>Exploring new cost-cutting opportunities</a:t>
            </a:r>
            <a:br>
              <a:rPr lang="en-US" sz="2400" dirty="0" smtClean="0"/>
            </a:br>
            <a:r>
              <a:rPr lang="en-US" sz="2400" dirty="0" smtClean="0"/>
              <a:t>and sources of funding</a:t>
            </a:r>
            <a:endParaRPr lang="en-US" sz="2400" dirty="0"/>
          </a:p>
        </p:txBody>
      </p:sp>
      <p:pic>
        <p:nvPicPr>
          <p:cNvPr id="17410" name="Picture 2" descr="http://www.yachtforums.com/forums/attachments/popular-yacht-topics/30846-yacht-names-monopoly-guy.gif?d=12446383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838200"/>
            <a:ext cx="212697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Bringing Extensibility to Verified Compilers</a:t>
            </a:r>
          </a:p>
          <a:p>
            <a:pPr algn="ctr">
              <a:buNone/>
            </a:pPr>
            <a:r>
              <a:rPr lang="en-US" dirty="0" smtClean="0"/>
              <a:t>Zachary </a:t>
            </a:r>
            <a:r>
              <a:rPr lang="en-US" dirty="0" err="1" smtClean="0"/>
              <a:t>Tatlock</a:t>
            </a:r>
            <a:r>
              <a:rPr lang="en-US" dirty="0" smtClean="0"/>
              <a:t> &amp; </a:t>
            </a:r>
            <a:r>
              <a:rPr lang="en-US" dirty="0" err="1" smtClean="0"/>
              <a:t>Sorin</a:t>
            </a:r>
            <a:r>
              <a:rPr lang="en-US" dirty="0" smtClean="0"/>
              <a:t> Lerner</a:t>
            </a:r>
          </a:p>
          <a:p>
            <a:pPr algn="ctr">
              <a:buNone/>
            </a:pPr>
            <a:r>
              <a:rPr lang="en-US" sz="2400" dirty="0" smtClean="0"/>
              <a:t>	 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267200"/>
            <a:ext cx="1524000" cy="154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14478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Cross Promotional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Bringing Extensibility to Verified Compilers</a:t>
            </a:r>
          </a:p>
          <a:p>
            <a:pPr algn="ctr">
              <a:buNone/>
            </a:pPr>
            <a:r>
              <a:rPr lang="en-US" dirty="0" smtClean="0"/>
              <a:t>Zachary </a:t>
            </a:r>
            <a:r>
              <a:rPr lang="en-US" dirty="0" err="1" smtClean="0"/>
              <a:t>Tatlock</a:t>
            </a:r>
            <a:r>
              <a:rPr lang="en-US" dirty="0" smtClean="0"/>
              <a:t> &amp; </a:t>
            </a:r>
            <a:r>
              <a:rPr lang="en-US" dirty="0" err="1" smtClean="0"/>
              <a:t>Sorin</a:t>
            </a:r>
            <a:r>
              <a:rPr lang="en-US" dirty="0" smtClean="0"/>
              <a:t> Lerner</a:t>
            </a:r>
          </a:p>
          <a:p>
            <a:pPr algn="ctr">
              <a:buNone/>
            </a:pPr>
            <a:r>
              <a:rPr lang="en-US" sz="2400" dirty="0" smtClean="0"/>
              <a:t>Presented by		 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026" name="Picture 2" descr="C:\Users\Nima\Documents\My Dropbox\skit images\extenze_logo_063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752600"/>
            <a:ext cx="1817193" cy="533400"/>
          </a:xfrm>
          <a:prstGeom prst="rect">
            <a:avLst/>
          </a:prstGeom>
          <a:noFill/>
        </p:spPr>
      </p:pic>
      <p:pic>
        <p:nvPicPr>
          <p:cNvPr id="5" name="Picture 2" descr="C:\Users\Nima\Documents\My Dropbox\skit images\extenze_logo_063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81400"/>
            <a:ext cx="1038396" cy="304800"/>
          </a:xfrm>
          <a:prstGeom prst="rect">
            <a:avLst/>
          </a:prstGeom>
          <a:noFill/>
        </p:spPr>
      </p:pic>
      <p:pic>
        <p:nvPicPr>
          <p:cNvPr id="1028" name="Picture 4" descr="http://maleenhancementtruths.com/wp-content/uploads/2009/05/smilingb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29252"/>
            <a:ext cx="3657600" cy="286207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324600"/>
            <a:ext cx="381000" cy="38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6324600"/>
            <a:ext cx="381000" cy="40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Cross Promotional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Promotional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AD-Sense on </a:t>
            </a:r>
            <a:r>
              <a:rPr lang="en-US" dirty="0" err="1" smtClean="0"/>
              <a:t>webpages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47671"/>
            <a:ext cx="6248400" cy="441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72200" y="4724400"/>
            <a:ext cx="13716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Promotional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AD-Sense on </a:t>
            </a:r>
            <a:r>
              <a:rPr lang="en-US" dirty="0" err="1" smtClean="0"/>
              <a:t>webpages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22095"/>
            <a:ext cx="6477000" cy="443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77000" y="3276600"/>
            <a:ext cx="1371600" cy="3581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Distinguished Lecture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Speakers present</a:t>
            </a:r>
          </a:p>
          <a:p>
            <a:r>
              <a:rPr lang="en-US" dirty="0" smtClean="0"/>
              <a:t>Step 2: ?????</a:t>
            </a:r>
          </a:p>
          <a:p>
            <a:r>
              <a:rPr lang="en-US" dirty="0" smtClean="0"/>
              <a:t>Step 3: Profit</a:t>
            </a:r>
            <a:endParaRPr lang="en-US" dirty="0"/>
          </a:p>
        </p:txBody>
      </p:sp>
      <p:pic>
        <p:nvPicPr>
          <p:cNvPr id="7170" name="Picture 2" descr="File:Gnomes 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29000"/>
            <a:ext cx="4210050" cy="3181350"/>
          </a:xfrm>
          <a:prstGeom prst="rect">
            <a:avLst/>
          </a:prstGeom>
          <a:noFill/>
        </p:spPr>
      </p:pic>
      <p:pic>
        <p:nvPicPr>
          <p:cNvPr id="5" name="Picture 4" descr="ArvindPoster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800600"/>
            <a:ext cx="117538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vind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094" y="0"/>
            <a:ext cx="5315812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vind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094" y="0"/>
            <a:ext cx="5315811" cy="6857999"/>
          </a:xfrm>
          <a:prstGeom prst="rect">
            <a:avLst/>
          </a:prstGeom>
        </p:spPr>
      </p:pic>
      <p:pic>
        <p:nvPicPr>
          <p:cNvPr id="5" name="Picture 4" descr="arv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676400"/>
            <a:ext cx="3049524" cy="3505200"/>
          </a:xfrm>
          <a:prstGeom prst="rect">
            <a:avLst/>
          </a:prstGeom>
        </p:spPr>
      </p:pic>
      <p:pic>
        <p:nvPicPr>
          <p:cNvPr id="8" name="Picture 7" descr="wu-tang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5715000"/>
            <a:ext cx="990600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5715000"/>
            <a:ext cx="38394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 smtClean="0">
                <a:solidFill>
                  <a:schemeClr val="bg1"/>
                </a:solidFill>
                <a:latin typeface="Arial Black" pitchFamily="34" charset="0"/>
              </a:rPr>
              <a:t>ARVIND</a:t>
            </a:r>
            <a:endParaRPr lang="es-MX" sz="6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905000"/>
            <a:ext cx="140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 smtClean="0">
                <a:solidFill>
                  <a:schemeClr val="bg1"/>
                </a:solidFill>
              </a:rPr>
              <a:t>Pagers</a:t>
            </a:r>
            <a:r>
              <a:rPr lang="es-MX" sz="32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vind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094" y="0"/>
            <a:ext cx="5315811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1" y="5704582"/>
            <a:ext cx="31229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s-MX" sz="32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static</a:t>
            </a:r>
            <a:endParaRPr lang="es-MX" sz="3200" b="1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s-MX" sz="32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MX" sz="32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enemy</a:t>
            </a:r>
            <a:endParaRPr lang="es-MX" sz="32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1447800"/>
            <a:ext cx="186833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231 </a:t>
            </a:r>
            <a:r>
              <a:rPr lang="es-MX" sz="3600" b="1" dirty="0" err="1" smtClean="0">
                <a:solidFill>
                  <a:schemeClr val="bg1"/>
                </a:solidFill>
              </a:rPr>
              <a:t>Is</a:t>
            </a:r>
            <a:r>
              <a:rPr lang="es-MX" sz="3600" b="1" dirty="0" smtClean="0">
                <a:solidFill>
                  <a:schemeClr val="bg1"/>
                </a:solidFill>
              </a:rPr>
              <a:t> A</a:t>
            </a:r>
          </a:p>
          <a:p>
            <a:r>
              <a:rPr lang="es-MX" sz="3600" b="1" dirty="0" err="1" smtClean="0">
                <a:solidFill>
                  <a:schemeClr val="bg1"/>
                </a:solidFill>
              </a:rPr>
              <a:t>Joke</a:t>
            </a:r>
            <a:r>
              <a:rPr lang="es-MX" sz="3600" b="1" dirty="0" smtClean="0">
                <a:solidFill>
                  <a:schemeClr val="bg1"/>
                </a:solidFill>
              </a:rPr>
              <a:t>/</a:t>
            </a:r>
          </a:p>
          <a:p>
            <a:r>
              <a:rPr lang="es-MX" sz="3600" b="1" dirty="0" err="1" smtClean="0">
                <a:solidFill>
                  <a:schemeClr val="bg1"/>
                </a:solidFill>
              </a:rPr>
              <a:t>It</a:t>
            </a:r>
            <a:r>
              <a:rPr lang="es-MX" sz="3600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err="1" smtClean="0">
                <a:solidFill>
                  <a:schemeClr val="bg1"/>
                </a:solidFill>
              </a:rPr>
              <a:t>Takes</a:t>
            </a:r>
            <a:endParaRPr lang="es-MX" sz="3600" b="1" dirty="0" smtClean="0">
              <a:solidFill>
                <a:schemeClr val="bg1"/>
              </a:solidFill>
            </a:endParaRPr>
          </a:p>
          <a:p>
            <a:r>
              <a:rPr lang="es-MX" sz="3600" b="1" dirty="0" smtClean="0">
                <a:solidFill>
                  <a:schemeClr val="bg1"/>
                </a:solidFill>
              </a:rPr>
              <a:t>A </a:t>
            </a:r>
            <a:r>
              <a:rPr lang="es-MX" sz="3600" b="1" dirty="0" err="1" smtClean="0">
                <a:solidFill>
                  <a:schemeClr val="bg1"/>
                </a:solidFill>
              </a:rPr>
              <a:t>Nation</a:t>
            </a:r>
            <a:endParaRPr lang="es-MX" sz="3600" b="1" dirty="0" smtClean="0">
              <a:solidFill>
                <a:schemeClr val="bg1"/>
              </a:solidFill>
            </a:endParaRPr>
          </a:p>
          <a:p>
            <a:r>
              <a:rPr lang="es-MX" sz="3600" b="1" dirty="0" smtClean="0">
                <a:solidFill>
                  <a:schemeClr val="bg1"/>
                </a:solidFill>
              </a:rPr>
              <a:t>Of</a:t>
            </a:r>
          </a:p>
          <a:p>
            <a:r>
              <a:rPr lang="es-MX" sz="3600" b="1" dirty="0" err="1" smtClean="0">
                <a:solidFill>
                  <a:schemeClr val="bg1"/>
                </a:solidFill>
              </a:rPr>
              <a:t>Millions</a:t>
            </a:r>
            <a:endParaRPr lang="es-MX" sz="3600" b="1" dirty="0" smtClean="0">
              <a:solidFill>
                <a:schemeClr val="bg1"/>
              </a:solidFill>
            </a:endParaRPr>
          </a:p>
          <a:p>
            <a:r>
              <a:rPr lang="es-MX" sz="2000" b="1" dirty="0" err="1" smtClean="0">
                <a:solidFill>
                  <a:schemeClr val="bg1"/>
                </a:solidFill>
              </a:rPr>
              <a:t>To</a:t>
            </a:r>
            <a:r>
              <a:rPr lang="es-MX" sz="2000" b="1" dirty="0" smtClean="0">
                <a:solidFill>
                  <a:schemeClr val="bg1"/>
                </a:solidFill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</a:rPr>
              <a:t>Understand</a:t>
            </a:r>
            <a:endParaRPr lang="es-MX" sz="2000" b="1" dirty="0" smtClean="0">
              <a:solidFill>
                <a:schemeClr val="bg1"/>
              </a:solidFill>
            </a:endParaRPr>
          </a:p>
          <a:p>
            <a:r>
              <a:rPr lang="es-MX" sz="2000" b="1" dirty="0" err="1" smtClean="0">
                <a:solidFill>
                  <a:schemeClr val="bg1"/>
                </a:solidFill>
              </a:rPr>
              <a:t>Our</a:t>
            </a:r>
            <a:r>
              <a:rPr lang="es-MX" sz="2000" b="1" dirty="0" smtClean="0">
                <a:solidFill>
                  <a:schemeClr val="bg1"/>
                </a:solidFill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</a:rPr>
              <a:t>Hacks</a:t>
            </a:r>
            <a:endParaRPr lang="es-MX" sz="20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public_static_void_ene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981200"/>
            <a:ext cx="2851150" cy="2851150"/>
          </a:xfrm>
          <a:prstGeom prst="rect">
            <a:avLst/>
          </a:prstGeom>
        </p:spPr>
      </p:pic>
      <p:cxnSp>
        <p:nvCxnSpPr>
          <p:cNvPr id="12" name="Straight Connector 11"/>
          <p:cNvCxnSpPr>
            <a:stCxn id="9" idx="1"/>
            <a:endCxn id="9" idx="3"/>
          </p:cNvCxnSpPr>
          <p:nvPr/>
        </p:nvCxnSpPr>
        <p:spPr>
          <a:xfrm rot="10800000" flipH="1">
            <a:off x="2438400" y="6243191"/>
            <a:ext cx="312297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8800" y="56769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{}</a:t>
            </a:r>
            <a:endParaRPr lang="es-MX" sz="66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vind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094" y="0"/>
            <a:ext cx="5315811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4300" y="5791200"/>
            <a:ext cx="3827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bg1"/>
                </a:solidFill>
                <a:latin typeface="Arial Black" pitchFamily="34" charset="0"/>
                <a:cs typeface="Consolas" pitchFamily="49" charset="0"/>
              </a:rPr>
              <a:t>BSD </a:t>
            </a:r>
            <a:r>
              <a:rPr lang="es-MX" sz="5400" b="1" dirty="0" err="1" smtClean="0">
                <a:solidFill>
                  <a:schemeClr val="bg1"/>
                </a:solidFill>
                <a:latin typeface="Arial Black" pitchFamily="34" charset="0"/>
                <a:cs typeface="Consolas" pitchFamily="49" charset="0"/>
              </a:rPr>
              <a:t>Boys</a:t>
            </a:r>
            <a:endParaRPr lang="es-MX" sz="5400" b="1" dirty="0">
              <a:solidFill>
                <a:schemeClr val="bg1"/>
              </a:solidFill>
              <a:latin typeface="Arial Black" pitchFamily="34" charset="0"/>
              <a:cs typeface="Consolas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590800"/>
            <a:ext cx="1899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helo</a:t>
            </a:r>
          </a:p>
          <a:p>
            <a:r>
              <a:rPr lang="es-MX" sz="3600" b="1" dirty="0" smtClean="0">
                <a:solidFill>
                  <a:schemeClr val="bg1"/>
                </a:solidFill>
              </a:rPr>
              <a:t>Brooklyn</a:t>
            </a:r>
          </a:p>
        </p:txBody>
      </p:sp>
      <p:pic>
        <p:nvPicPr>
          <p:cNvPr id="6" name="Picture 5" descr="bs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9812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vind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094" y="0"/>
            <a:ext cx="5315811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0" y="2057400"/>
            <a:ext cx="18612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99</a:t>
            </a:r>
          </a:p>
          <a:p>
            <a:r>
              <a:rPr lang="es-MX" sz="3200" b="1" dirty="0" err="1" smtClean="0">
                <a:solidFill>
                  <a:schemeClr val="bg1"/>
                </a:solidFill>
              </a:rPr>
              <a:t>Problems</a:t>
            </a:r>
            <a:endParaRPr lang="es-MX" sz="3200" b="1" dirty="0" smtClean="0">
              <a:solidFill>
                <a:schemeClr val="bg1"/>
              </a:solidFill>
            </a:endParaRPr>
          </a:p>
          <a:p>
            <a:r>
              <a:rPr lang="es-MX" sz="3200" b="1" dirty="0" err="1" smtClean="0">
                <a:solidFill>
                  <a:schemeClr val="bg1"/>
                </a:solidFill>
              </a:rPr>
              <a:t>With</a:t>
            </a:r>
            <a:endParaRPr lang="es-MX" sz="3200" b="1" dirty="0" smtClean="0">
              <a:solidFill>
                <a:schemeClr val="bg1"/>
              </a:solidFill>
            </a:endParaRPr>
          </a:p>
          <a:p>
            <a:r>
              <a:rPr lang="es-MX" sz="3200" b="1" dirty="0" err="1" smtClean="0">
                <a:solidFill>
                  <a:schemeClr val="bg1"/>
                </a:solidFill>
              </a:rPr>
              <a:t>Electronic</a:t>
            </a:r>
            <a:endParaRPr lang="es-MX" sz="3200" b="1" dirty="0" smtClean="0">
              <a:solidFill>
                <a:schemeClr val="bg1"/>
              </a:solidFill>
            </a:endParaRPr>
          </a:p>
          <a:p>
            <a:r>
              <a:rPr lang="es-MX" sz="3200" b="1" dirty="0" err="1" smtClean="0">
                <a:solidFill>
                  <a:schemeClr val="bg1"/>
                </a:solidFill>
              </a:rPr>
              <a:t>Voting</a:t>
            </a:r>
            <a:endParaRPr lang="es-MX" sz="32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j-hov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905000"/>
            <a:ext cx="3022600" cy="302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3908" y="5791200"/>
            <a:ext cx="3188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bg1"/>
                </a:solidFill>
                <a:latin typeface="Arial Black" pitchFamily="34" charset="0"/>
                <a:cs typeface="Consolas" pitchFamily="49" charset="0"/>
              </a:rPr>
              <a:t>J-</a:t>
            </a:r>
            <a:r>
              <a:rPr lang="es-MX" sz="5400" b="1" dirty="0" err="1" smtClean="0">
                <a:solidFill>
                  <a:schemeClr val="bg1"/>
                </a:solidFill>
                <a:latin typeface="Arial Black" pitchFamily="34" charset="0"/>
                <a:cs typeface="Consolas" pitchFamily="49" charset="0"/>
              </a:rPr>
              <a:t>Hovav</a:t>
            </a:r>
            <a:endParaRPr lang="es-MX" sz="5400" b="1" dirty="0">
              <a:solidFill>
                <a:schemeClr val="bg1"/>
              </a:solidFill>
              <a:latin typeface="Arial Black" pitchFamily="34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personal mail sent to department</a:t>
            </a:r>
            <a:endParaRPr lang="en-US" dirty="0"/>
          </a:p>
        </p:txBody>
      </p:sp>
      <p:pic>
        <p:nvPicPr>
          <p:cNvPr id="20484" name="Picture 4" descr="http://icanhascheezburger.files.wordpress.com/2007/08/128294874760157500heywhy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4978400" cy="3733800"/>
          </a:xfrm>
          <a:prstGeom prst="rect">
            <a:avLst/>
          </a:prstGeom>
          <a:noFill/>
        </p:spPr>
      </p:pic>
      <p:sp>
        <p:nvSpPr>
          <p:cNvPr id="6" name="&quot;No&quot; Symbol 5"/>
          <p:cNvSpPr/>
          <p:nvPr/>
        </p:nvSpPr>
        <p:spPr>
          <a:xfrm>
            <a:off x="1676400" y="2362200"/>
            <a:ext cx="5638800" cy="4495800"/>
          </a:xfrm>
          <a:prstGeom prst="noSmoking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Spending</a:t>
            </a:r>
          </a:p>
          <a:p>
            <a:r>
              <a:rPr lang="en-US" dirty="0" smtClean="0"/>
              <a:t>Increase </a:t>
            </a:r>
            <a:r>
              <a:rPr lang="en-US" dirty="0" smtClean="0"/>
              <a:t>Profit</a:t>
            </a:r>
          </a:p>
          <a:p>
            <a:r>
              <a:rPr lang="en-US" dirty="0" smtClean="0"/>
              <a:t>Funky beats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Cheaper alternative to email and </a:t>
            </a:r>
            <a:r>
              <a:rPr lang="en-US" dirty="0" err="1" smtClean="0"/>
              <a:t>calanders</a:t>
            </a:r>
            <a:endParaRPr lang="en-US" dirty="0"/>
          </a:p>
        </p:txBody>
      </p:sp>
      <p:pic>
        <p:nvPicPr>
          <p:cNvPr id="19458" name="Picture 2" descr="http://www.eukhost.com/images/Zimbra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3664074" cy="1751886"/>
          </a:xfrm>
          <a:prstGeom prst="rect">
            <a:avLst/>
          </a:prstGeom>
          <a:noFill/>
        </p:spPr>
      </p:pic>
      <p:pic>
        <p:nvPicPr>
          <p:cNvPr id="19460" name="Picture 4" descr="http://i.zdnet.com/blogs/google-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3226880" cy="22749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86200" y="35052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&gt;&gt;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Operated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Power Consumption</a:t>
            </a:r>
            <a:endParaRPr lang="en-US" dirty="0"/>
          </a:p>
        </p:txBody>
      </p:sp>
      <p:pic>
        <p:nvPicPr>
          <p:cNvPr id="5" name="Picture 4" descr="coin_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438400"/>
            <a:ext cx="5487813" cy="4109508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Presentation Will Terminate in…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057400"/>
            <a:ext cx="228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smtClean="0">
                <a:solidFill>
                  <a:schemeClr val="bg1"/>
                </a:solidFill>
              </a:rPr>
              <a:t>5</a:t>
            </a:r>
            <a:endParaRPr lang="en-US" sz="287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057400"/>
            <a:ext cx="228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981200"/>
            <a:ext cx="228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1981200"/>
            <a:ext cx="228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1981200"/>
            <a:ext cx="228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2057400"/>
            <a:ext cx="228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7000" y="381000"/>
            <a:ext cx="40024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INSERT COIN </a:t>
            </a:r>
            <a:endParaRPr lang="en-US" sz="5400" dirty="0"/>
          </a:p>
        </p:txBody>
      </p:sp>
      <p:pic>
        <p:nvPicPr>
          <p:cNvPr id="15" name="3.wav">
            <a:hlinkClick r:id="" action="ppaction://media"/>
          </p:cNvPr>
          <p:cNvPicPr>
            <a:picLocks noRot="1" noChangeAspect="1"/>
          </p:cNvPicPr>
          <p:nvPr>
            <a:wavAudioFile r:embed="rId1" name="3.wav"/>
          </p:nvPr>
        </p:nvPicPr>
        <p:blipFill>
          <a:blip r:embed="rId10" cstate="print"/>
          <a:stretch>
            <a:fillRect/>
          </a:stretch>
        </p:blipFill>
        <p:spPr>
          <a:xfrm>
            <a:off x="8610600" y="5867400"/>
            <a:ext cx="304800" cy="304800"/>
          </a:xfrm>
          <a:prstGeom prst="rect">
            <a:avLst/>
          </a:prstGeom>
        </p:spPr>
      </p:pic>
      <p:pic>
        <p:nvPicPr>
          <p:cNvPr id="17" name="2.wav">
            <a:hlinkClick r:id="" action="ppaction://media"/>
          </p:cNvPr>
          <p:cNvPicPr>
            <a:picLocks noRot="1" noChangeAspect="1"/>
          </p:cNvPicPr>
          <p:nvPr>
            <a:wavAudioFile r:embed="rId2" name="2.wav"/>
          </p:nvPr>
        </p:nvPicPr>
        <p:blipFill>
          <a:blip r:embed="rId11" cstate="print"/>
          <a:stretch>
            <a:fillRect/>
          </a:stretch>
        </p:blipFill>
        <p:spPr>
          <a:xfrm>
            <a:off x="8610600" y="5562600"/>
            <a:ext cx="304800" cy="304800"/>
          </a:xfrm>
          <a:prstGeom prst="rect">
            <a:avLst/>
          </a:prstGeom>
        </p:spPr>
      </p:pic>
      <p:pic>
        <p:nvPicPr>
          <p:cNvPr id="18" name="1.wav">
            <a:hlinkClick r:id="" action="ppaction://media"/>
          </p:cNvPr>
          <p:cNvPicPr>
            <a:picLocks noRot="1" noChangeAspect="1"/>
          </p:cNvPicPr>
          <p:nvPr>
            <a:wavAudioFile r:embed="rId3" name="1.wav"/>
          </p:nvPr>
        </p:nvPicPr>
        <p:blipFill>
          <a:blip r:embed="rId12" cstate="print"/>
          <a:stretch>
            <a:fillRect/>
          </a:stretch>
        </p:blipFill>
        <p:spPr>
          <a:xfrm>
            <a:off x="8610600" y="5257800"/>
            <a:ext cx="304800" cy="304800"/>
          </a:xfrm>
          <a:prstGeom prst="rect">
            <a:avLst/>
          </a:prstGeom>
        </p:spPr>
      </p:pic>
      <p:pic>
        <p:nvPicPr>
          <p:cNvPr id="19" name="0.wav">
            <a:hlinkClick r:id="" action="ppaction://media"/>
          </p:cNvPr>
          <p:cNvPicPr>
            <a:picLocks noRot="1" noChangeAspect="1"/>
          </p:cNvPicPr>
          <p:nvPr>
            <a:wavAudioFile r:embed="rId4" name="0.wav"/>
          </p:nvPr>
        </p:nvPicPr>
        <p:blipFill>
          <a:blip r:embed="rId12" cstate="print"/>
          <a:stretch>
            <a:fillRect/>
          </a:stretch>
        </p:blipFill>
        <p:spPr>
          <a:xfrm>
            <a:off x="8610600" y="4953000"/>
            <a:ext cx="304800" cy="304800"/>
          </a:xfrm>
          <a:prstGeom prst="rect">
            <a:avLst/>
          </a:prstGeom>
        </p:spPr>
      </p:pic>
      <p:pic>
        <p:nvPicPr>
          <p:cNvPr id="20" name="fail.wav">
            <a:hlinkClick r:id="" action="ppaction://media"/>
          </p:cNvPr>
          <p:cNvPicPr>
            <a:picLocks noRot="1" noChangeAspect="1"/>
          </p:cNvPicPr>
          <p:nvPr>
            <a:wavAudioFile r:embed="rId5" name="fail.wav"/>
          </p:nvPr>
        </p:nvPicPr>
        <p:blipFill>
          <a:blip r:embed="rId13" cstate="print"/>
          <a:stretch>
            <a:fillRect/>
          </a:stretch>
        </p:blipFill>
        <p:spPr>
          <a:xfrm>
            <a:off x="8610600" y="4648200"/>
            <a:ext cx="304800" cy="304800"/>
          </a:xfrm>
          <a:prstGeom prst="rect">
            <a:avLst/>
          </a:prstGeom>
        </p:spPr>
      </p:pic>
      <p:pic>
        <p:nvPicPr>
          <p:cNvPr id="21" name="Picture 20" descr="russel_fai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4599" y="1868235"/>
            <a:ext cx="4298465" cy="4989765"/>
          </a:xfrm>
          <a:prstGeom prst="rect">
            <a:avLst/>
          </a:prstGeom>
        </p:spPr>
      </p:pic>
      <p:pic>
        <p:nvPicPr>
          <p:cNvPr id="22" name="5.wav">
            <a:hlinkClick r:id="" action="ppaction://media"/>
          </p:cNvPr>
          <p:cNvPicPr>
            <a:picLocks noRot="1" noChangeAspect="1"/>
          </p:cNvPicPr>
          <p:nvPr>
            <a:wavAudioFile r:embed="rId6" name="5.wav"/>
          </p:nvPr>
        </p:nvPicPr>
        <p:blipFill>
          <a:blip r:embed="rId15" cstate="print"/>
          <a:stretch>
            <a:fillRect/>
          </a:stretch>
        </p:blipFill>
        <p:spPr>
          <a:xfrm>
            <a:off x="8610600" y="6477000"/>
            <a:ext cx="304800" cy="304800"/>
          </a:xfrm>
          <a:prstGeom prst="rect">
            <a:avLst/>
          </a:prstGeom>
        </p:spPr>
      </p:pic>
      <p:pic>
        <p:nvPicPr>
          <p:cNvPr id="23" name="4.wav">
            <a:hlinkClick r:id="" action="ppaction://media"/>
          </p:cNvPr>
          <p:cNvPicPr>
            <a:picLocks noRot="1" noChangeAspect="1"/>
          </p:cNvPicPr>
          <p:nvPr>
            <a:wavAudioFile r:embed="rId7" name="4.wav"/>
          </p:nvPr>
        </p:nvPicPr>
        <p:blipFill>
          <a:blip r:embed="rId16" cstate="print"/>
          <a:stretch>
            <a:fillRect/>
          </a:stretch>
        </p:blipFill>
        <p:spPr>
          <a:xfrm>
            <a:off x="86106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99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1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99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549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1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48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49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49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349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85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8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95800" y="266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ll MT" pitchFamily="18" charset="0"/>
              </a:rPr>
              <a:t>because you did not insert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28926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ll MT" pitchFamily="18" charset="0"/>
              </a:rPr>
              <a:t>a quarter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Operated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Power Consumption</a:t>
            </a:r>
            <a:endParaRPr lang="en-US" dirty="0"/>
          </a:p>
        </p:txBody>
      </p:sp>
      <p:pic>
        <p:nvPicPr>
          <p:cNvPr id="5" name="Picture 4" descr="coin_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438400"/>
            <a:ext cx="5487813" cy="41095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jacobsschool.ucsd.edu/rr/images/winners/C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05200"/>
            <a:ext cx="4439940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 Promotional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exciting new ways of reaching out to corporate sponsors!</a:t>
            </a:r>
          </a:p>
          <a:p>
            <a:pPr lvl="1"/>
            <a:r>
              <a:rPr lang="en-US" dirty="0" smtClean="0"/>
              <a:t>Product placement</a:t>
            </a:r>
          </a:p>
          <a:p>
            <a:pPr lvl="1"/>
            <a:r>
              <a:rPr lang="en-US" dirty="0" smtClean="0"/>
              <a:t>Naming rights</a:t>
            </a:r>
          </a:p>
        </p:txBody>
      </p:sp>
      <p:pic>
        <p:nvPicPr>
          <p:cNvPr id="10242" name="Picture 2" descr="http://cdn.erictric.com/wp-content/uploads/2009/12/mcdonalds-logo.jpg"/>
          <p:cNvPicPr>
            <a:picLocks noChangeArrowheads="1"/>
          </p:cNvPicPr>
          <p:nvPr/>
        </p:nvPicPr>
        <p:blipFill>
          <a:blip r:embed="rId3" cstate="print"/>
          <a:srcRect t="5455" r="4174" b="5455"/>
          <a:stretch>
            <a:fillRect/>
          </a:stretch>
        </p:blipFill>
        <p:spPr bwMode="auto">
          <a:xfrm>
            <a:off x="5386354" y="3962400"/>
            <a:ext cx="547476" cy="389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Promotional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Clothing Attire</a:t>
            </a:r>
            <a:endParaRPr lang="en-US" dirty="0"/>
          </a:p>
        </p:txBody>
      </p:sp>
      <p:pic>
        <p:nvPicPr>
          <p:cNvPr id="4" name="Picture 3" descr="geoff_mcdona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867" y="2743200"/>
            <a:ext cx="6331533" cy="357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468</TotalTime>
  <Words>175</Words>
  <Application>Microsoft Office PowerPoint</Application>
  <PresentationFormat>On-screen Show (4:3)</PresentationFormat>
  <Paragraphs>70</Paragraphs>
  <Slides>20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Budget Cuts and You Exploring new cost-cutting opportunities and sources of funding</vt:lpstr>
      <vt:lpstr>Personal Mail</vt:lpstr>
      <vt:lpstr>Email Migration</vt:lpstr>
      <vt:lpstr>Coin Operated Computers</vt:lpstr>
      <vt:lpstr>Presentation Will Terminate in…</vt:lpstr>
      <vt:lpstr>Slide 6</vt:lpstr>
      <vt:lpstr>Coin Operated Computers</vt:lpstr>
      <vt:lpstr>Cross Promotional Opportunities</vt:lpstr>
      <vt:lpstr>Cross Promotional Opportunities</vt:lpstr>
      <vt:lpstr>Cross Promotional Opportunities</vt:lpstr>
      <vt:lpstr>Cross Promotional Opportunities</vt:lpstr>
      <vt:lpstr>Cross Promotional Opportunities</vt:lpstr>
      <vt:lpstr>Cross Promotional Opportunities</vt:lpstr>
      <vt:lpstr>Distinguished Lecture Series</vt:lpstr>
      <vt:lpstr>Slide 15</vt:lpstr>
      <vt:lpstr>Slide 16</vt:lpstr>
      <vt:lpstr>Slide 17</vt:lpstr>
      <vt:lpstr>Slide 18</vt:lpstr>
      <vt:lpstr>Slide 19</vt:lpstr>
      <vt:lpstr>Conclusion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Cutting Stuff</dc:title>
  <dc:creator>Lenovo User</dc:creator>
  <cp:lastModifiedBy>Nima</cp:lastModifiedBy>
  <cp:revision>48</cp:revision>
  <dcterms:created xsi:type="dcterms:W3CDTF">2010-12-02T05:20:48Z</dcterms:created>
  <dcterms:modified xsi:type="dcterms:W3CDTF">2010-12-03T21:07:43Z</dcterms:modified>
</cp:coreProperties>
</file>